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345" r:id="rId3"/>
    <p:sldId id="319" r:id="rId4"/>
    <p:sldId id="320" r:id="rId5"/>
    <p:sldId id="321" r:id="rId6"/>
    <p:sldId id="323" r:id="rId7"/>
    <p:sldId id="322" r:id="rId8"/>
    <p:sldId id="346" r:id="rId9"/>
    <p:sldId id="324" r:id="rId10"/>
    <p:sldId id="326" r:id="rId11"/>
    <p:sldId id="328" r:id="rId12"/>
    <p:sldId id="347" r:id="rId13"/>
    <p:sldId id="364" r:id="rId14"/>
    <p:sldId id="348" r:id="rId15"/>
    <p:sldId id="329" r:id="rId16"/>
    <p:sldId id="330" r:id="rId17"/>
    <p:sldId id="333" r:id="rId18"/>
    <p:sldId id="349" r:id="rId19"/>
    <p:sldId id="365" r:id="rId20"/>
    <p:sldId id="366" r:id="rId21"/>
    <p:sldId id="353" r:id="rId22"/>
    <p:sldId id="335" r:id="rId23"/>
    <p:sldId id="336" r:id="rId24"/>
    <p:sldId id="337" r:id="rId25"/>
    <p:sldId id="367" r:id="rId26"/>
    <p:sldId id="338" r:id="rId27"/>
    <p:sldId id="354" r:id="rId28"/>
    <p:sldId id="356" r:id="rId29"/>
    <p:sldId id="357" r:id="rId30"/>
    <p:sldId id="358" r:id="rId31"/>
    <p:sldId id="359" r:id="rId32"/>
    <p:sldId id="360" r:id="rId33"/>
    <p:sldId id="36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2F04"/>
    <a:srgbClr val="351413"/>
    <a:srgbClr val="212911"/>
    <a:srgbClr val="1A210D"/>
    <a:srgbClr val="460046"/>
    <a:srgbClr val="800080"/>
    <a:srgbClr val="AE5DFF"/>
    <a:srgbClr val="D4D3DF"/>
    <a:srgbClr val="DBD3E5"/>
    <a:srgbClr val="FDE8D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9474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12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13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15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16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17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18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19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20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22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23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24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25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26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28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30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9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10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11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7.png"/><Relationship Id="rId9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5.png"/><Relationship Id="rId9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00166" y="857232"/>
            <a:ext cx="7215238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Интеллектуальная игра</a:t>
            </a:r>
            <a:endParaRPr lang="en-US" sz="6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«Знание - сила»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класс</a:t>
            </a:r>
          </a:p>
        </p:txBody>
      </p:sp>
      <p:pic>
        <p:nvPicPr>
          <p:cNvPr id="1026" name="Picture 2" descr="C:\Users\Елена\Desktop\Безимени-1.pn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12360" y="1558048"/>
            <a:ext cx="1174526" cy="2160240"/>
          </a:xfrm>
          <a:prstGeom prst="rect">
            <a:avLst/>
          </a:prstGeom>
          <a:noFill/>
        </p:spPr>
      </p:pic>
      <p:pic>
        <p:nvPicPr>
          <p:cNvPr id="8" name="Picture 2" descr="C:\Users\Елена\Desktop\Безимени-1.pn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1320320" y="1556792"/>
            <a:ext cx="1174526" cy="2160240"/>
          </a:xfrm>
          <a:prstGeom prst="rect">
            <a:avLst/>
          </a:prstGeom>
          <a:noFill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357686" y="5214950"/>
            <a:ext cx="45365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</a:rPr>
              <a:t>Автор: методист МБУ ДО Лежневского ЦВР  Крылова Т.А.</a:t>
            </a:r>
            <a:endParaRPr lang="ru-RU" sz="24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785786" y="5286388"/>
            <a:ext cx="77153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/>
              <a:t>       Ответ: 1600 метров</a:t>
            </a:r>
            <a:endParaRPr lang="ru-RU" sz="4000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643042" y="357166"/>
            <a:ext cx="6143668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/>
              <a:t> Вопрос №2:</a:t>
            </a:r>
          </a:p>
          <a:p>
            <a:r>
              <a:rPr lang="ru-RU" sz="3600" dirty="0" smtClean="0"/>
              <a:t>Расстояние от дома Андрея до школы  400 метров. Какой путь преодолевает мальчик каждый день, если после занятий он ежедневно посещает спортивные секции, но на обед  ходит домой?</a:t>
            </a:r>
          </a:p>
          <a:p>
            <a:r>
              <a:rPr lang="ru-RU" sz="3600" b="1" dirty="0" smtClean="0"/>
              <a:t> </a:t>
            </a:r>
            <a:r>
              <a:rPr lang="ru-RU" sz="3600" dirty="0" smtClean="0"/>
              <a:t>  </a:t>
            </a:r>
          </a:p>
          <a:p>
            <a:endParaRPr lang="ru-RU" sz="3200" dirty="0"/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6929454" y="2143116"/>
            <a:ext cx="1656184" cy="30461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714348" y="5214950"/>
            <a:ext cx="74295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/>
              <a:t>           Ответ: 3 минуты </a:t>
            </a:r>
          </a:p>
          <a:p>
            <a:endParaRPr lang="ru-RU" sz="2800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85918" y="214290"/>
            <a:ext cx="650085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/>
              <a:t>Вопрос №3</a:t>
            </a:r>
            <a:r>
              <a:rPr lang="ru-RU" sz="3600" b="1" dirty="0" smtClean="0"/>
              <a:t>:</a:t>
            </a:r>
          </a:p>
          <a:p>
            <a:r>
              <a:rPr lang="ru-RU" sz="3600" dirty="0" smtClean="0"/>
              <a:t>Вова и Таня после приема гостей  помогают маме мыть посуду. За 1 минуту  Вова моет  3 тарелки, а Таня 4. За какое время они вымоют 21 тарелку, если будут это делать одновременно? </a:t>
            </a:r>
          </a:p>
          <a:p>
            <a:endParaRPr lang="ru-RU" sz="2400" dirty="0"/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7500958" y="2214554"/>
            <a:ext cx="1234555" cy="227064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928662" y="5357826"/>
            <a:ext cx="75346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/>
              <a:t>        Ответ: 11 штук</a:t>
            </a:r>
            <a:endParaRPr lang="ru-RU" sz="4000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85918" y="500042"/>
            <a:ext cx="703455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/>
              <a:t>Вопрос №4:</a:t>
            </a:r>
          </a:p>
          <a:p>
            <a:r>
              <a:rPr lang="ru-RU" sz="3200" dirty="0" smtClean="0"/>
              <a:t>Перед соревнованиями на лыжной дистанции длиной 1 км, от старта до линии финиша, устанавливались флажки на расстоянии 100 метров друг от друга. Сколько флажков было установлено?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 </a:t>
            </a:r>
            <a:endParaRPr lang="ru-RU" sz="3200" dirty="0"/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7305376" y="3286124"/>
            <a:ext cx="1423138" cy="26174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00034" y="5357826"/>
            <a:ext cx="79632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/>
              <a:t>Ответ: </a:t>
            </a:r>
            <a:r>
              <a:rPr lang="ru-RU" sz="3200" b="1" dirty="0" smtClean="0"/>
              <a:t>Прямоугольник. Круг. </a:t>
            </a:r>
            <a:r>
              <a:rPr lang="ru-RU" sz="3200" b="1" dirty="0" smtClean="0"/>
              <a:t>Треугольник</a:t>
            </a:r>
            <a:r>
              <a:rPr lang="ru-RU" sz="3200" b="1" dirty="0" smtClean="0"/>
              <a:t>.</a:t>
            </a:r>
            <a:endParaRPr lang="ru-RU" sz="3200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85918" y="500042"/>
            <a:ext cx="703455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/>
              <a:t>Вопрос №5:</a:t>
            </a:r>
          </a:p>
          <a:p>
            <a:r>
              <a:rPr lang="ru-RU" sz="3200" dirty="0" smtClean="0"/>
              <a:t>Один любопытный мальчик поставил на сухую скатерть данные предметы. Нарисуйте какой они оставят след?</a:t>
            </a:r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dirty="0" smtClean="0"/>
              <a:t> </a:t>
            </a:r>
            <a:endParaRPr lang="ru-RU" sz="3200" dirty="0"/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7305376" y="3286124"/>
            <a:ext cx="1423138" cy="2617498"/>
          </a:xfrm>
          <a:prstGeom prst="rect">
            <a:avLst/>
          </a:prstGeom>
        </p:spPr>
      </p:pic>
      <p:pic>
        <p:nvPicPr>
          <p:cNvPr id="5" name="Рисунок 4" descr="Книги на белом фоне 56 фото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000372"/>
            <a:ext cx="2005693" cy="217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media.gen.ru/insecure/rs:fit:1000:1000:no:0/el:0/plain/local:/p/26088/10734_50_4_1000x10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000372"/>
            <a:ext cx="1857388" cy="219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e7.pngegg.com/pngimages/112/166/png-clipart-triangular-prism-triangle-drawing-coloring-book-triangle-angle-rectangle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3000372"/>
            <a:ext cx="2076178" cy="206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1500166" y="1357298"/>
            <a:ext cx="6715172" cy="3046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6850" algn="l"/>
              </a:tabLst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Вопросы третьего тура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36850" algn="l"/>
              </a:tabLst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lang="ru-RU" sz="4800" b="1" dirty="0" smtClean="0"/>
              <a:t>Мы, ребята, деловые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(</a:t>
            </a:r>
            <a:r>
              <a:rPr lang="ru-RU" sz="48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Финансовая грамотность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428728" y="5572140"/>
            <a:ext cx="74637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/>
              <a:t>Ответ: Ж, Г, В, Ё, А, Е, Б, Д</a:t>
            </a:r>
            <a:endParaRPr lang="ru-RU" sz="4400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43108" y="214290"/>
            <a:ext cx="678661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/>
              <a:t>Вопрос №</a:t>
            </a:r>
            <a:r>
              <a:rPr lang="ru-RU" sz="2400" b="1" dirty="0" smtClean="0"/>
              <a:t>1:</a:t>
            </a:r>
          </a:p>
          <a:p>
            <a:r>
              <a:rPr lang="ru-RU" sz="2400" dirty="0" smtClean="0"/>
              <a:t>Вы пришли в магазин, расположите по порядку действия, которые надо предпринять, совершая покупку в супермаркете. Ответы впишите в таблицу.</a:t>
            </a:r>
          </a:p>
          <a:p>
            <a:r>
              <a:rPr lang="ru-RU" sz="2400" dirty="0" smtClean="0"/>
              <a:t>A. Выложить продукты из тележки.</a:t>
            </a:r>
          </a:p>
          <a:p>
            <a:r>
              <a:rPr lang="ru-RU" sz="2400" dirty="0" smtClean="0"/>
              <a:t>Б. Получить сдачу.</a:t>
            </a:r>
          </a:p>
          <a:p>
            <a:r>
              <a:rPr lang="ru-RU" sz="2400" dirty="0" smtClean="0"/>
              <a:t>В. Проверить сроки годности.</a:t>
            </a:r>
          </a:p>
          <a:p>
            <a:r>
              <a:rPr lang="ru-RU" sz="2400" dirty="0" smtClean="0"/>
              <a:t>Г. Выбрать продукты.</a:t>
            </a:r>
          </a:p>
          <a:p>
            <a:r>
              <a:rPr lang="ru-RU" sz="2400" dirty="0" smtClean="0"/>
              <a:t>Д. Проверить чек.</a:t>
            </a:r>
          </a:p>
          <a:p>
            <a:r>
              <a:rPr lang="ru-RU" sz="2400" dirty="0" smtClean="0"/>
              <a:t>Е. Оплатить покупки.</a:t>
            </a:r>
          </a:p>
          <a:p>
            <a:r>
              <a:rPr lang="ru-RU" sz="2400" dirty="0" smtClean="0"/>
              <a:t>Ё. Занять очередь в кассу.</a:t>
            </a:r>
          </a:p>
          <a:p>
            <a:r>
              <a:rPr lang="ru-RU" sz="2400" dirty="0" smtClean="0"/>
              <a:t>Ж. Взять тележку.</a:t>
            </a:r>
          </a:p>
          <a:p>
            <a:pPr lvl="0"/>
            <a:endParaRPr lang="ru-RU" sz="2800" dirty="0" smtClean="0"/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6104" y="4071942"/>
            <a:ext cx="1112410" cy="204599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714348" y="5715016"/>
            <a:ext cx="76328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/>
              <a:t>Ответ: Рубль. Кредит.</a:t>
            </a:r>
            <a:endParaRPr lang="ru-RU" sz="4000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857356" y="357166"/>
            <a:ext cx="6783096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/>
              <a:t>Вопрос №2:</a:t>
            </a:r>
          </a:p>
          <a:p>
            <a:r>
              <a:rPr lang="ru-RU" sz="3200" dirty="0" smtClean="0"/>
              <a:t>Отгадайте ребусы.</a:t>
            </a:r>
          </a:p>
          <a:p>
            <a:pPr lvl="0"/>
            <a:endParaRPr lang="ru-RU" sz="4400" dirty="0" smtClean="0"/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86644" y="3000372"/>
            <a:ext cx="1656184" cy="3046126"/>
          </a:xfrm>
          <a:prstGeom prst="rect">
            <a:avLst/>
          </a:prstGeom>
        </p:spPr>
      </p:pic>
      <p:pic>
        <p:nvPicPr>
          <p:cNvPr id="5" name="Image1"/>
          <p:cNvPicPr/>
          <p:nvPr/>
        </p:nvPicPr>
        <p:blipFill>
          <a:blip r:embed="rId5"/>
          <a:srcRect l="-5" t="-10" r="-5" b="-10"/>
          <a:stretch>
            <a:fillRect/>
          </a:stretch>
        </p:blipFill>
        <p:spPr bwMode="auto">
          <a:xfrm>
            <a:off x="1928794" y="1714488"/>
            <a:ext cx="4714908" cy="1643074"/>
          </a:xfrm>
          <a:prstGeom prst="rect">
            <a:avLst/>
          </a:prstGeom>
        </p:spPr>
      </p:pic>
      <p:pic>
        <p:nvPicPr>
          <p:cNvPr id="8" name="Image3"/>
          <p:cNvPicPr/>
          <p:nvPr/>
        </p:nvPicPr>
        <p:blipFill>
          <a:blip r:embed="rId6"/>
          <a:srcRect l="-4" t="-7" r="-4" b="-7"/>
          <a:stretch>
            <a:fillRect/>
          </a:stretch>
        </p:blipFill>
        <p:spPr bwMode="auto">
          <a:xfrm>
            <a:off x="2000232" y="3500438"/>
            <a:ext cx="4643470" cy="200026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14414" y="5643578"/>
            <a:ext cx="72020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/>
              <a:t>Ответ: 1 - Ж,2 - Д, 3 – Г, 4 – В, 5 – Б, 6 - А  </a:t>
            </a:r>
            <a:r>
              <a:rPr lang="ru-RU" sz="3600" b="1" dirty="0" smtClean="0"/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857356" y="428604"/>
            <a:ext cx="678661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/>
              <a:t>Вопрос №</a:t>
            </a:r>
            <a:r>
              <a:rPr lang="ru-RU" sz="2400" b="1" dirty="0" smtClean="0"/>
              <a:t>3:</a:t>
            </a:r>
            <a:r>
              <a:rPr lang="ru-RU" sz="2400" dirty="0" smtClean="0"/>
              <a:t>Соотнесите валюту, используемую в мультфильмах с названием. Ребята стрелочками соединяют валюту с названием мультфильма</a:t>
            </a:r>
            <a:r>
              <a:rPr lang="ru-RU" sz="2800" dirty="0" smtClean="0"/>
              <a:t>.</a:t>
            </a:r>
          </a:p>
          <a:p>
            <a:pPr lvl="0"/>
            <a:endParaRPr lang="ru-RU" sz="3200" dirty="0" smtClean="0"/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86644" y="3143248"/>
            <a:ext cx="1656184" cy="3046126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728" y="2000240"/>
          <a:ext cx="6072230" cy="33340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0198"/>
                <a:gridCol w="1357322"/>
                <a:gridCol w="3214710"/>
              </a:tblGrid>
              <a:tr h="438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Валюта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Соединить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 Название мультфильма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Сольдо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 b="0" dirty="0">
                        <a:latin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2000" b="0" dirty="0" smtClean="0">
                          <a:latin typeface="Times New Roman"/>
                          <a:ea typeface="Calibri"/>
                          <a:cs typeface="Times New Roman"/>
                        </a:rPr>
                        <a:t>. Али </a:t>
                      </a:r>
                      <a:r>
                        <a:rPr lang="ru-RU" sz="2000" b="0" dirty="0">
                          <a:latin typeface="Times New Roman"/>
                          <a:ea typeface="Calibri"/>
                          <a:cs typeface="Times New Roman"/>
                        </a:rPr>
                        <a:t>- баба и 40 разбойников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2.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Пиастры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 dirty="0">
                        <a:latin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.Незнайка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на луне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Эре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 dirty="0">
                        <a:latin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.Утиные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истории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4.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Доллар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 b="1" dirty="0">
                        <a:latin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Г. </a:t>
                      </a:r>
                      <a:r>
                        <a:rPr lang="ru-RU" sz="2000" b="0" dirty="0" smtClean="0">
                          <a:latin typeface="Times New Roman"/>
                          <a:ea typeface="Calibri"/>
                          <a:cs typeface="Times New Roman"/>
                        </a:rPr>
                        <a:t>Малыш </a:t>
                      </a:r>
                      <a:r>
                        <a:rPr lang="ru-RU" sz="2000" b="0" dirty="0">
                          <a:latin typeface="Times New Roman"/>
                          <a:ea typeface="Calibri"/>
                          <a:cs typeface="Times New Roman"/>
                        </a:rPr>
                        <a:t>и Карлсон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5.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Сантик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 dirty="0">
                        <a:latin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Д.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Остров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сокровищ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. Динары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 dirty="0">
                        <a:latin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Ж.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Приключение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Буратино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85918" y="357167"/>
            <a:ext cx="678661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/>
              <a:t>Вопрос № </a:t>
            </a:r>
            <a:r>
              <a:rPr lang="ru-RU" sz="3200" b="1" dirty="0" smtClean="0"/>
              <a:t>4:</a:t>
            </a:r>
            <a:r>
              <a:rPr lang="ru-RU" sz="3200" dirty="0" smtClean="0"/>
              <a:t>Мама решила приготовить роллы. Для приготовления ей нужны ряд ингредиентов: рис, лист </a:t>
            </a:r>
            <a:r>
              <a:rPr lang="ru-RU" sz="3200" dirty="0" err="1" smtClean="0"/>
              <a:t>нори</a:t>
            </a:r>
            <a:r>
              <a:rPr lang="ru-RU" sz="3200" dirty="0" smtClean="0"/>
              <a:t>, рисовый уксус, огурец, крабовые палочки, творожный сыр. Она отправилась за покупками в магазин. В каком магазине мама сделает выгодную покупку, если у неё в кошельке 300 рублей?</a:t>
            </a:r>
          </a:p>
          <a:p>
            <a:endParaRPr lang="ru-RU" sz="3600" dirty="0" smtClean="0"/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92776" y="3357562"/>
            <a:ext cx="1514797" cy="278608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714348" y="4929199"/>
            <a:ext cx="763284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/>
              <a:t>Ответ</a:t>
            </a:r>
            <a:r>
              <a:rPr lang="ru-RU" sz="2800" b="1" dirty="0" smtClean="0"/>
              <a:t>:</a:t>
            </a:r>
            <a:r>
              <a:rPr lang="ru-RU" sz="2800" dirty="0" smtClean="0"/>
              <a:t> В магазине «Светофор» мама сделает выгодную покупку, если в кошельке у неё 300 рублей. </a:t>
            </a:r>
          </a:p>
          <a:p>
            <a:endParaRPr lang="ru-RU" sz="4000" dirty="0"/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9203" y="4071918"/>
            <a:ext cx="1514797" cy="278608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85918" y="500042"/>
          <a:ext cx="6500857" cy="4226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5950"/>
                <a:gridCol w="1500198"/>
                <a:gridCol w="1571635"/>
                <a:gridCol w="1643074"/>
              </a:tblGrid>
              <a:tr h="441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Продукты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Магнит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Хороший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Светофор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Рис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61 рублей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63 рублей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50 рублей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Лист нори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72 рублей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68 рублей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59 рублей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Уксус рисовый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53 рубля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59 рублей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45 рублей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Огурец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30 рублей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27 рублей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32 рубля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Крабовые палочки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83 рублей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75 рублей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26 рублей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Творожный сыр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57 рублей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60 рублей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45 рублей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714356"/>
            <a:ext cx="7143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Вопросы первого тура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«Знатоки</a:t>
            </a:r>
            <a:r>
              <a:rPr kumimoji="0" lang="ru-RU" sz="6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русского языка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714348" y="5429264"/>
            <a:ext cx="76328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/>
              <a:t>         Ответ</a:t>
            </a:r>
            <a:r>
              <a:rPr lang="ru-RU" sz="2800" b="1" dirty="0" smtClean="0"/>
              <a:t>: 230 рублей. 480 рублей.</a:t>
            </a:r>
            <a:endParaRPr lang="ru-RU" sz="2800" dirty="0" smtClean="0"/>
          </a:p>
          <a:p>
            <a:endParaRPr lang="ru-RU" sz="4000" dirty="0"/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9203" y="4071918"/>
            <a:ext cx="1514797" cy="2786082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643042" y="1000108"/>
            <a:ext cx="7043758" cy="3143272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/>
              <a:t> </a:t>
            </a:r>
            <a:r>
              <a:rPr lang="ru-RU" sz="4000" b="1" dirty="0" smtClean="0"/>
              <a:t>Вопрос №5:</a:t>
            </a:r>
            <a:r>
              <a:rPr lang="ru-RU" sz="4000" dirty="0" smtClean="0"/>
              <a:t> </a:t>
            </a:r>
            <a:br>
              <a:rPr lang="ru-RU" sz="4000" dirty="0" smtClean="0"/>
            </a:br>
            <a:r>
              <a:rPr lang="ru-RU" sz="3100" dirty="0" smtClean="0"/>
              <a:t>У Сергея на счету было 600 рублей. Он потратил в столовой 120 рублей. На телефон пришло СМС -сообщение: «Отправь на номер 8919999-9999 в течение 10 минут 250 руб. и эта сумма тебе</a:t>
            </a:r>
            <a:br>
              <a:rPr lang="ru-RU" sz="3100" dirty="0" smtClean="0"/>
            </a:br>
            <a:r>
              <a:rPr lang="ru-RU" sz="3100" dirty="0" smtClean="0"/>
              <a:t>вернётся удвоенной». СМС - сообщение оказалось мошенничеством. Сколько на счету у Сергея останется денег, если он отправил указанную в СМС сумму? Сколько, если не отправил?</a:t>
            </a:r>
            <a:r>
              <a:rPr lang="ru-RU" sz="3100" b="1" dirty="0" smtClean="0"/>
              <a:t> </a:t>
            </a:r>
            <a:endParaRPr lang="ru-RU" sz="31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1214414" y="1357298"/>
            <a:ext cx="778674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Вопросы четвертого тура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 smtClean="0"/>
              <a:t>Любители природы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4400" b="1" dirty="0" smtClean="0"/>
              <a:t>Естественно -  научная грамотность</a:t>
            </a:r>
            <a:r>
              <a:rPr lang="ru-RU" sz="4400" b="1" dirty="0" smtClean="0">
                <a:latin typeface="Calibri" pitchFamily="34" charset="0"/>
                <a:cs typeface="Times New Roman" pitchFamily="18" charset="0"/>
              </a:rPr>
              <a:t>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14414" y="5500702"/>
            <a:ext cx="75009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/>
              <a:t>   Ответ:</a:t>
            </a:r>
            <a:r>
              <a:rPr lang="ru-RU" sz="2800" dirty="0" smtClean="0"/>
              <a:t> </a:t>
            </a:r>
            <a:r>
              <a:rPr lang="ru-RU" sz="2800" b="1" dirty="0" smtClean="0"/>
              <a:t>Белый гриб </a:t>
            </a:r>
            <a:endParaRPr lang="ru-RU" sz="2800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928794" y="285728"/>
            <a:ext cx="685804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/>
              <a:t>Вопрос №1: </a:t>
            </a:r>
            <a:r>
              <a:rPr lang="ru-RU" sz="2800" dirty="0" smtClean="0"/>
              <a:t>Узнайте этот гриб по писанию.</a:t>
            </a:r>
          </a:p>
          <a:p>
            <a:r>
              <a:rPr lang="ru-RU" sz="2800" dirty="0" smtClean="0"/>
              <a:t> «Шляпка - мясистая, у молодых грибов бледно-желтоватого цвета. Позже шляпка становится каштаново-бурого цвета, иногда темно-бурого. Форма шляпки округлая, выпуклая, затем более плоская. Верхняя поверхность шляпки гриба гладкая, нижняя поверхность - губчатая, мелкопористая, у молодого гриба - белая, у более зрелого - желтоватая с зеленоватым оттенком». </a:t>
            </a:r>
          </a:p>
          <a:p>
            <a:endParaRPr lang="ru-RU" sz="2800" dirty="0" smtClean="0"/>
          </a:p>
          <a:p>
            <a:r>
              <a:rPr lang="ru-RU" sz="2800" dirty="0" smtClean="0"/>
              <a:t>               </a:t>
            </a:r>
            <a:endParaRPr lang="ru-RU" sz="2800" dirty="0"/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15272" y="3777238"/>
            <a:ext cx="1156118" cy="2126383"/>
          </a:xfrm>
          <a:prstGeom prst="rect">
            <a:avLst/>
          </a:prstGeom>
        </p:spPr>
      </p:pic>
      <p:pic>
        <p:nvPicPr>
          <p:cNvPr id="7" name="Рисунок 6" descr="https://photocentra.ru/images/main69/690343_mai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643446"/>
            <a:ext cx="2116822" cy="204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28596" y="5929330"/>
            <a:ext cx="771530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</a:t>
            </a:r>
            <a:r>
              <a:rPr lang="ru-RU" sz="2400" b="1" dirty="0" smtClean="0"/>
              <a:t>Ответ: Древесная птица — синица. Остальные птицы      приспособлены к добыванию пищи па болоте.</a:t>
            </a:r>
            <a:endParaRPr lang="ru-RU" sz="2400" dirty="0" smtClean="0"/>
          </a:p>
          <a:p>
            <a:r>
              <a:rPr lang="ru-RU" sz="2800" b="1" dirty="0" smtClean="0"/>
              <a:t> </a:t>
            </a:r>
            <a:endParaRPr lang="ru-RU" sz="2800" dirty="0" smtClean="0"/>
          </a:p>
          <a:p>
            <a:endParaRPr lang="ru-RU" sz="2800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214545" y="214290"/>
            <a:ext cx="6546893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/>
              <a:t>Вопрос №2:</a:t>
            </a:r>
            <a:r>
              <a:rPr lang="ru-RU" sz="2400" dirty="0" smtClean="0"/>
              <a:t> Назовите, какие животные лишние в этой группе. Объясните свой выбор?</a:t>
            </a: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58148" y="4071942"/>
            <a:ext cx="1143008" cy="2102270"/>
          </a:xfrm>
          <a:prstGeom prst="rect">
            <a:avLst/>
          </a:prstGeom>
        </p:spPr>
      </p:pic>
      <p:pic>
        <p:nvPicPr>
          <p:cNvPr id="11" name="Рисунок 10" descr="https://kartinkin.net/uploads/posts/2022-03/1646722141_22-kartinkin-net-p-aisti-kartinki-3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357562"/>
            <a:ext cx="235745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klike.net/uploads/posts/2020-10/1602055478_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1071546"/>
            <a:ext cx="23574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placepic.ru/wp-content/uploads/2018/11/00970000101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1071546"/>
            <a:ext cx="250779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pofoto.club/uploads/posts/2021-12/thumbs/1639590909_2-pofoto-club-p-daurskii-zhuravl-foto-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94" y="3214686"/>
            <a:ext cx="198664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714348" y="4857760"/>
            <a:ext cx="76780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Иван – чай.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857356" y="357166"/>
            <a:ext cx="6572296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/>
              <a:t> Вопрос №3:</a:t>
            </a:r>
          </a:p>
          <a:p>
            <a:r>
              <a:rPr lang="ru-RU" sz="3200" dirty="0" smtClean="0"/>
              <a:t>Это высокое растение с яркими цветами можно увидеть на опушках, полянах, вырубках. У него два имени. Одно из них дано растению за то, что из его листьев можно приготовить напиток, похожий на чай. </a:t>
            </a:r>
          </a:p>
          <a:p>
            <a:pPr algn="just"/>
            <a:endParaRPr lang="ru-RU" sz="2800" dirty="0"/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29520" y="2428868"/>
            <a:ext cx="1232422" cy="2266725"/>
          </a:xfrm>
          <a:prstGeom prst="rect">
            <a:avLst/>
          </a:prstGeom>
        </p:spPr>
      </p:pic>
      <p:pic>
        <p:nvPicPr>
          <p:cNvPr id="6" name="Рисунок 5" descr="https://vsegda-pomnim.com/uploads/posts/2022-04/1650605652_17-vsegda-pomnim-com-p-ivan-chai-tsvetenie-foto-1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143380"/>
            <a:ext cx="257828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57224" y="5715016"/>
            <a:ext cx="7535190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3200" b="1" dirty="0" smtClean="0"/>
              <a:t>1- липа, 2- фасоль, 3- ясень , </a:t>
            </a:r>
          </a:p>
          <a:p>
            <a:pPr>
              <a:spcBef>
                <a:spcPct val="20000"/>
              </a:spcBef>
            </a:pPr>
            <a:r>
              <a:rPr lang="ru-RU" sz="3200" b="1" dirty="0" smtClean="0"/>
              <a:t>                   4-дуб, 5- ель.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857356" y="357166"/>
            <a:ext cx="657229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/>
              <a:t> Вопрос №4:</a:t>
            </a:r>
            <a:r>
              <a:rPr lang="ru-RU" sz="3200" dirty="0" smtClean="0"/>
              <a:t>Напишите чье это     семечко?</a:t>
            </a:r>
          </a:p>
          <a:p>
            <a:endParaRPr lang="ru-RU" sz="3200" b="1" dirty="0" smtClean="0"/>
          </a:p>
          <a:p>
            <a:endParaRPr lang="ru-RU" sz="3200" dirty="0" smtClean="0"/>
          </a:p>
          <a:p>
            <a:pPr algn="just"/>
            <a:endParaRPr lang="ru-RU" sz="2800" dirty="0"/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29520" y="2428868"/>
            <a:ext cx="1232422" cy="2266725"/>
          </a:xfrm>
          <a:prstGeom prst="rect">
            <a:avLst/>
          </a:prstGeom>
        </p:spPr>
      </p:pic>
      <p:pic>
        <p:nvPicPr>
          <p:cNvPr id="8" name="Рисунок 7" descr="f6d3af8a80477e1eff2a628eac8a072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604" y="1285860"/>
            <a:ext cx="1652421" cy="2357454"/>
          </a:xfrm>
          <a:prstGeom prst="rect">
            <a:avLst/>
          </a:prstGeom>
        </p:spPr>
      </p:pic>
      <p:pic>
        <p:nvPicPr>
          <p:cNvPr id="10" name="Рисунок 9" descr="prince-20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1500174"/>
            <a:ext cx="2138590" cy="1714512"/>
          </a:xfrm>
          <a:prstGeom prst="rect">
            <a:avLst/>
          </a:prstGeom>
        </p:spPr>
      </p:pic>
      <p:pic>
        <p:nvPicPr>
          <p:cNvPr id="11" name="Рисунок 10" descr="e00ff7c759861e3ebf237e70724768aa (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8" y="1357298"/>
            <a:ext cx="2319254" cy="2357454"/>
          </a:xfrm>
          <a:prstGeom prst="rect">
            <a:avLst/>
          </a:prstGeom>
        </p:spPr>
      </p:pic>
      <p:pic>
        <p:nvPicPr>
          <p:cNvPr id="12" name="Рисунок 11" descr="1649552781_90-vsegda-pomnim-com-p-semena-duba-foto-10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71604" y="3786190"/>
            <a:ext cx="2767864" cy="1928826"/>
          </a:xfrm>
          <a:prstGeom prst="rect">
            <a:avLst/>
          </a:prstGeom>
        </p:spPr>
      </p:pic>
      <p:pic>
        <p:nvPicPr>
          <p:cNvPr id="13" name="Рисунок 12" descr="2512w-11.jpg"/>
          <p:cNvPicPr>
            <a:picLocks noChangeAspect="1"/>
          </p:cNvPicPr>
          <p:nvPr/>
        </p:nvPicPr>
        <p:blipFill>
          <a:blip r:embed="rId9"/>
          <a:srcRect r="4686"/>
          <a:stretch>
            <a:fillRect/>
          </a:stretch>
        </p:blipFill>
        <p:spPr>
          <a:xfrm>
            <a:off x="4714876" y="3786190"/>
            <a:ext cx="2542029" cy="20002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28992" y="1500174"/>
            <a:ext cx="500066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72132" y="1428736"/>
            <a:ext cx="500066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571604" y="1357298"/>
            <a:ext cx="500066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643042" y="3857628"/>
            <a:ext cx="500066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786314" y="3786190"/>
            <a:ext cx="500066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5</a:t>
            </a:r>
            <a:endParaRPr lang="ru-RU" sz="32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57224" y="5857892"/>
            <a:ext cx="764386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/>
              <a:t>Ответ: </a:t>
            </a:r>
            <a:r>
              <a:rPr lang="ru-RU" sz="2800" b="1" dirty="0" smtClean="0"/>
              <a:t>Кабарга, белый медведь, русская       выхухоль.</a:t>
            </a:r>
          </a:p>
          <a:p>
            <a:endParaRPr lang="ru-RU" sz="4000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071670" y="214290"/>
            <a:ext cx="669674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/>
              <a:t> </a:t>
            </a:r>
            <a:r>
              <a:rPr lang="ru-RU" sz="3600" b="1" dirty="0" smtClean="0"/>
              <a:t>Вопрос №</a:t>
            </a:r>
            <a:r>
              <a:rPr lang="ru-RU" sz="2800" b="1" dirty="0" smtClean="0"/>
              <a:t>5:</a:t>
            </a:r>
            <a:r>
              <a:rPr lang="ru-RU" sz="2800" dirty="0" smtClean="0"/>
              <a:t> Выберете животных, включенных в красную книгу РФ?</a:t>
            </a:r>
          </a:p>
          <a:p>
            <a:endParaRPr lang="ru-RU" sz="2800" dirty="0" smtClean="0"/>
          </a:p>
          <a:p>
            <a:r>
              <a:rPr lang="ru-RU" sz="3600" b="1" dirty="0" smtClean="0"/>
              <a:t> </a:t>
            </a:r>
            <a:r>
              <a:rPr lang="ru-RU" sz="3600" dirty="0" smtClean="0"/>
              <a:t> </a:t>
            </a:r>
            <a:endParaRPr lang="ru-RU" sz="4000" dirty="0"/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15206" y="2000240"/>
            <a:ext cx="1656184" cy="3046126"/>
          </a:xfrm>
          <a:prstGeom prst="rect">
            <a:avLst/>
          </a:prstGeom>
        </p:spPr>
      </p:pic>
      <p:pic>
        <p:nvPicPr>
          <p:cNvPr id="22" name="Picture 2" descr="https://www.den-za-dnem.ru/gal/albums/userpics/10001/020~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1357298"/>
            <a:ext cx="2260668" cy="1928826"/>
          </a:xfrm>
          <a:prstGeom prst="rect">
            <a:avLst/>
          </a:prstGeom>
          <a:noFill/>
        </p:spPr>
      </p:pic>
      <p:pic>
        <p:nvPicPr>
          <p:cNvPr id="23" name="Рисунок 22" descr="image-3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868" y="1428736"/>
            <a:ext cx="2416055" cy="1928826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000100" y="3429000"/>
            <a:ext cx="2012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Еж обыкновенный</a:t>
            </a:r>
            <a:endParaRPr lang="ru-RU" dirty="0"/>
          </a:p>
        </p:txBody>
      </p:sp>
      <p:pic>
        <p:nvPicPr>
          <p:cNvPr id="25" name="Picture 6" descr="https://faunistics.com/wp-content/uploads/2019/02/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1428736"/>
            <a:ext cx="2459027" cy="1801797"/>
          </a:xfrm>
          <a:prstGeom prst="rect">
            <a:avLst/>
          </a:prstGeom>
          <a:noFill/>
        </p:spPr>
      </p:pic>
      <p:pic>
        <p:nvPicPr>
          <p:cNvPr id="26" name="Picture 8" descr="https://xn--b1adi3aabl.xn--p1acf/wp-content/uploads/2021/10/belyj-medved.jpg"/>
          <p:cNvPicPr>
            <a:picLocks noChangeAspect="1" noChangeArrowheads="1"/>
          </p:cNvPicPr>
          <p:nvPr/>
        </p:nvPicPr>
        <p:blipFill>
          <a:blip r:embed="rId8" cstate="print"/>
          <a:srcRect l="19122"/>
          <a:stretch>
            <a:fillRect/>
          </a:stretch>
        </p:blipFill>
        <p:spPr bwMode="auto">
          <a:xfrm>
            <a:off x="1000100" y="3857628"/>
            <a:ext cx="2294085" cy="1412243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3428992" y="342900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Лось 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5786446" y="335756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Кабарга </a:t>
            </a:r>
            <a:endParaRPr lang="ru-RU" dirty="0"/>
          </a:p>
        </p:txBody>
      </p:sp>
      <p:pic>
        <p:nvPicPr>
          <p:cNvPr id="30" name="Рисунок 29" descr="04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8992" y="3786190"/>
            <a:ext cx="2252648" cy="165392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71472" y="535782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Белый медведь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3000364" y="550070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Русская выхухоль</a:t>
            </a:r>
            <a:endParaRPr lang="ru-RU" dirty="0"/>
          </a:p>
        </p:txBody>
      </p:sp>
      <p:pic>
        <p:nvPicPr>
          <p:cNvPr id="33" name="Рисунок 32" descr="2795082.jpg"/>
          <p:cNvPicPr>
            <a:picLocks noChangeAspect="1"/>
          </p:cNvPicPr>
          <p:nvPr/>
        </p:nvPicPr>
        <p:blipFill>
          <a:blip r:embed="rId10" cstate="print"/>
          <a:srcRect l="29167"/>
          <a:stretch>
            <a:fillRect/>
          </a:stretch>
        </p:blipFill>
        <p:spPr>
          <a:xfrm>
            <a:off x="5929322" y="3714752"/>
            <a:ext cx="2000240" cy="188258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786446" y="557214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Косуля европейская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1214414" y="1714488"/>
            <a:ext cx="750099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800" b="1" dirty="0" smtClean="0"/>
              <a:t>Вопросы пятого тура</a:t>
            </a:r>
            <a:endParaRPr lang="ru-RU" sz="4800" dirty="0" smtClean="0"/>
          </a:p>
          <a:p>
            <a:pPr algn="ctr"/>
            <a:r>
              <a:rPr lang="ru-RU" sz="4800" b="1" dirty="0" smtClean="0"/>
              <a:t>«Открытия, которые изменили мир»</a:t>
            </a:r>
            <a:endParaRPr lang="ru-RU" sz="4800" dirty="0" smtClean="0"/>
          </a:p>
          <a:p>
            <a:pPr algn="ctr"/>
            <a:endParaRPr lang="ru-RU" sz="4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57224" y="3786190"/>
            <a:ext cx="70613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/>
              <a:t>Ответ: </a:t>
            </a:r>
            <a:r>
              <a:rPr lang="ru-RU" sz="3600" dirty="0" smtClean="0"/>
              <a:t>Мыло</a:t>
            </a:r>
            <a:endParaRPr lang="ru-RU" sz="3600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43108" y="214290"/>
            <a:ext cx="662530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/>
              <a:t>Вопрос №1:</a:t>
            </a:r>
            <a:r>
              <a:rPr lang="ru-RU" sz="2800" dirty="0" smtClean="0"/>
              <a:t> </a:t>
            </a:r>
          </a:p>
          <a:p>
            <a:pPr lvl="0"/>
            <a:r>
              <a:rPr lang="ru-RU" sz="2800" dirty="0" smtClean="0"/>
              <a:t>Древние египтяне смазывали волосы на голове жиром. В дни траура посыпали голову пеплом. Если в такие дни шел дождь, волосы на голове покрывались пеной, Что было изобретено  на основе этого эффекта?</a:t>
            </a:r>
            <a:endParaRPr lang="ru-RU" sz="2800" dirty="0"/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3768" y="2571744"/>
            <a:ext cx="1656184" cy="3046126"/>
          </a:xfrm>
          <a:prstGeom prst="rect">
            <a:avLst/>
          </a:prstGeom>
        </p:spPr>
      </p:pic>
      <p:pic>
        <p:nvPicPr>
          <p:cNvPr id="1026" name="Picture 2" descr="C:\Users\Admin\Desktop\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714752"/>
            <a:ext cx="3674411" cy="277176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785786" y="4071942"/>
            <a:ext cx="79296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/>
              <a:t>Ответ: </a:t>
            </a:r>
            <a:r>
              <a:rPr lang="ru-RU" sz="2800" dirty="0" smtClean="0"/>
              <a:t>Шариковая ручка</a:t>
            </a:r>
            <a:endParaRPr lang="ru-RU" sz="2800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85918" y="214290"/>
            <a:ext cx="698249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/>
            <a:r>
              <a:rPr lang="ru-RU" sz="2800" b="1" dirty="0" smtClean="0"/>
              <a:t> Вопрос №2:</a:t>
            </a:r>
          </a:p>
          <a:p>
            <a:pPr fontAlgn="base"/>
            <a:r>
              <a:rPr lang="ru-RU" sz="2800" dirty="0" smtClean="0"/>
              <a:t> В 1938 г. венгерский художник и журналист </a:t>
            </a:r>
            <a:r>
              <a:rPr lang="ru-RU" sz="2800" dirty="0" err="1" smtClean="0"/>
              <a:t>Ласло</a:t>
            </a:r>
            <a:r>
              <a:rPr lang="ru-RU" sz="2800" dirty="0" smtClean="0"/>
              <a:t> </a:t>
            </a:r>
            <a:r>
              <a:rPr lang="ru-RU" sz="2800" dirty="0" err="1" smtClean="0"/>
              <a:t>Биро</a:t>
            </a:r>
            <a:r>
              <a:rPr lang="ru-RU" sz="2800" dirty="0" smtClean="0"/>
              <a:t> и его брат Георг, химик, запатентовали устройство, которое они назвали </a:t>
            </a:r>
            <a:r>
              <a:rPr lang="ru-RU" sz="2800" dirty="0" err="1" smtClean="0"/>
              <a:t>биро</a:t>
            </a:r>
            <a:r>
              <a:rPr lang="ru-RU" sz="2800" dirty="0" smtClean="0"/>
              <a:t>. Специальная жидкость из баллончика внутри прибора поступала на легко вращающийся стальной шарик. </a:t>
            </a:r>
          </a:p>
          <a:p>
            <a:pPr fontAlgn="base"/>
            <a:r>
              <a:rPr lang="ru-RU" sz="2800" dirty="0" smtClean="0"/>
              <a:t>О каком предмете идёт речь?</a:t>
            </a:r>
            <a:endParaRPr lang="ru-RU" sz="2800" dirty="0"/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87816" y="3000372"/>
            <a:ext cx="1656184" cy="3046126"/>
          </a:xfrm>
          <a:prstGeom prst="rect">
            <a:avLst/>
          </a:prstGeom>
        </p:spPr>
      </p:pic>
      <p:pic>
        <p:nvPicPr>
          <p:cNvPr id="2050" name="Picture 2" descr="C:\Users\Admin\Desktop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203996"/>
            <a:ext cx="2857520" cy="214442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000100" y="5072075"/>
            <a:ext cx="664373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/>
              <a:t>Ответ: пар, пушка, плед, пылесос, петух, пол, пчела, пес, молоток, самовар, телевизор, команда.</a:t>
            </a:r>
            <a:endParaRPr lang="ru-RU" sz="3200" dirty="0" smtClean="0"/>
          </a:p>
          <a:p>
            <a:endParaRPr lang="ru-RU" sz="3200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71604" y="642918"/>
            <a:ext cx="696197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/>
              <a:t>   Вопрос №1:</a:t>
            </a:r>
            <a:r>
              <a:rPr lang="ru-RU" sz="3200" dirty="0" smtClean="0"/>
              <a:t> Дано 12 слов, буквы в которых изменили место. Надо расставить буквы по местам и собрать слово.</a:t>
            </a:r>
          </a:p>
          <a:p>
            <a:r>
              <a:rPr lang="ru-RU" sz="3200" b="1" dirty="0" smtClean="0"/>
              <a:t>ПРА, КУШПА, ДЛЕП, СЫЛЕСОП, ТУХПЕ, ЛОП, ЛАЧЕП, ПСЕ, ТОКЛОМО, </a:t>
            </a:r>
            <a:r>
              <a:rPr lang="ru-RU" sz="3200" b="1" dirty="0" smtClean="0"/>
              <a:t>МОВАРСА, </a:t>
            </a:r>
            <a:r>
              <a:rPr lang="ru-RU" sz="3200" b="1" dirty="0" smtClean="0"/>
              <a:t>ЗОРЛЕВИТЕ, ДАКОМАН</a:t>
            </a:r>
            <a:r>
              <a:rPr lang="ru-RU" sz="3200" dirty="0" smtClean="0"/>
              <a:t>.</a:t>
            </a:r>
          </a:p>
          <a:p>
            <a:endParaRPr lang="ru-RU" sz="3200" dirty="0" smtClean="0"/>
          </a:p>
          <a:p>
            <a:pPr lvl="0"/>
            <a:r>
              <a:rPr lang="ru-RU" sz="3200" b="1" dirty="0" smtClean="0"/>
              <a:t> </a:t>
            </a:r>
            <a:endParaRPr lang="ru-RU" sz="3200" dirty="0" smtClean="0"/>
          </a:p>
          <a:p>
            <a:r>
              <a:rPr lang="ru-RU" sz="3200" dirty="0" smtClean="0"/>
              <a:t> </a:t>
            </a:r>
            <a:endParaRPr lang="ru-RU" sz="3200" dirty="0"/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8082" y="3286124"/>
            <a:ext cx="1461979" cy="268893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785786" y="4786322"/>
            <a:ext cx="727565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/>
              <a:t> Ответ: Табуретка.</a:t>
            </a:r>
            <a:endParaRPr lang="ru-RU" sz="3200" dirty="0" smtClean="0"/>
          </a:p>
          <a:p>
            <a:endParaRPr lang="ru-RU" sz="3200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928794" y="214290"/>
            <a:ext cx="664373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/>
              <a:t>Вопрос №3: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У древних людей не было мебели, поэтому они сидели на бревнах. Но бревна катались, поэтому кто-то придумал рубить его на части и сидеть на получившемся полене. Потом от полена стали отсекать ненужные части, пока пол сиденьем не осталось три-четыре палки. Какое изобретение получилось в результате этого?</a:t>
            </a:r>
          </a:p>
          <a:p>
            <a:r>
              <a:rPr lang="ru-RU" sz="2800" b="1" dirty="0" smtClean="0"/>
              <a:t> </a:t>
            </a:r>
            <a:endParaRPr lang="ru-RU" sz="2800" dirty="0"/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3768" y="2786058"/>
            <a:ext cx="1656184" cy="3046126"/>
          </a:xfrm>
          <a:prstGeom prst="rect">
            <a:avLst/>
          </a:prstGeom>
        </p:spPr>
      </p:pic>
      <p:pic>
        <p:nvPicPr>
          <p:cNvPr id="3074" name="Picture 2" descr="C:\Users\Admin\Desktop\Попов_ради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143380"/>
            <a:ext cx="2214578" cy="2344958"/>
          </a:xfrm>
          <a:prstGeom prst="rect">
            <a:avLst/>
          </a:prstGeom>
          <a:noFill/>
        </p:spPr>
      </p:pic>
      <p:pic>
        <p:nvPicPr>
          <p:cNvPr id="7" name="Рисунок 6" descr="https://a.d-cd.net/f59b5e9s-192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143380"/>
            <a:ext cx="242889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785786" y="3643314"/>
            <a:ext cx="71327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/>
              <a:t>      Ответ: Чипсы.</a:t>
            </a:r>
            <a:endParaRPr lang="ru-RU" sz="3200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14480" y="214290"/>
            <a:ext cx="7053934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/>
              <a:t>Вопрос №4:</a:t>
            </a:r>
          </a:p>
          <a:p>
            <a:r>
              <a:rPr lang="ru-RU" sz="2800" dirty="0" smtClean="0"/>
              <a:t>Когда один из клиентов повара Джорджа </a:t>
            </a:r>
            <a:r>
              <a:rPr lang="ru-RU" sz="2800" dirty="0" err="1" smtClean="0"/>
              <a:t>Крама</a:t>
            </a:r>
            <a:r>
              <a:rPr lang="ru-RU" sz="2800" dirty="0" smtClean="0"/>
              <a:t> пожаловался, что картошка нарезана слишком толстыми ломтиками, повар взял картошку, порезал ее кусочками толщиной почти с лист бумаги и поджарил. Что изобрел повар?</a:t>
            </a:r>
          </a:p>
          <a:p>
            <a:r>
              <a:rPr lang="ru-RU" sz="2800" b="1" dirty="0" smtClean="0"/>
              <a:t> </a:t>
            </a:r>
            <a:endParaRPr lang="ru-RU" sz="2800" dirty="0"/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86644" y="2643182"/>
            <a:ext cx="1656184" cy="3046126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786190"/>
            <a:ext cx="264320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57224" y="3714752"/>
            <a:ext cx="73581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/>
            <a:r>
              <a:rPr lang="ru-RU" sz="2800" b="1" dirty="0" smtClean="0"/>
              <a:t>Ответ: Бумага.</a:t>
            </a:r>
            <a:endParaRPr lang="ru-RU" sz="2800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857356" y="214290"/>
            <a:ext cx="691105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/>
            <a:r>
              <a:rPr lang="ru-RU" sz="2400" b="1" dirty="0" smtClean="0"/>
              <a:t>5.Вопрос. </a:t>
            </a:r>
            <a:r>
              <a:rPr lang="ru-RU" sz="2400" dirty="0" smtClean="0"/>
              <a:t>В первом веке нашей эры человек  по имени Цай Лунь растолок волокна шелковицы, древесную золу, тряпки и пеньку. Всё это он смешал с водой и получившуюся массу выложил на форму (деревянная рама и сито из бамбука). После сушки на солнце, он эту массу разгладил с помощью камней. В результате получилось великое изобретение.</a:t>
            </a:r>
          </a:p>
          <a:p>
            <a:pPr algn="just" fontAlgn="base"/>
            <a:r>
              <a:rPr lang="ru-RU" sz="2400" dirty="0" smtClean="0"/>
              <a:t>О каком изобретении идёт речь?</a:t>
            </a:r>
            <a:endParaRPr lang="ru-RU" sz="2800" dirty="0"/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28544" y="4014521"/>
            <a:ext cx="885721" cy="1629058"/>
          </a:xfrm>
          <a:prstGeom prst="rect">
            <a:avLst/>
          </a:prstGeom>
        </p:spPr>
      </p:pic>
      <p:pic>
        <p:nvPicPr>
          <p:cNvPr id="5122" name="Picture 2" descr="C:\Users\Admin\Desktop\img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750448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928662" y="3357562"/>
            <a:ext cx="72866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/>
            <a:r>
              <a:rPr lang="ru-RU" sz="3200" b="1" dirty="0" smtClean="0"/>
              <a:t>Ответ: Велосипед</a:t>
            </a:r>
            <a:endParaRPr lang="ru-RU" sz="3200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857356" y="214290"/>
            <a:ext cx="692948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/>
              <a:t>6 Вопрос. </a:t>
            </a:r>
            <a:r>
              <a:rPr lang="ru-RU" sz="3200" dirty="0" smtClean="0"/>
              <a:t>В названии этого изобретения объединились два латинских слова: «велокс» – «быстрый» и «</a:t>
            </a:r>
            <a:r>
              <a:rPr lang="ru-RU" sz="3200" dirty="0" err="1" smtClean="0"/>
              <a:t>педос</a:t>
            </a:r>
            <a:r>
              <a:rPr lang="ru-RU" sz="3200" dirty="0" smtClean="0"/>
              <a:t>» – «ноги». Дословно: для быстроногих. </a:t>
            </a:r>
          </a:p>
          <a:p>
            <a:r>
              <a:rPr lang="ru-RU" sz="3200" dirty="0" smtClean="0"/>
              <a:t>О каком изобретении идёт речь?</a:t>
            </a:r>
            <a:endParaRPr lang="ru-RU" sz="3200" dirty="0"/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43834" y="571480"/>
            <a:ext cx="1298994" cy="2389167"/>
          </a:xfrm>
          <a:prstGeom prst="rect">
            <a:avLst/>
          </a:prstGeom>
        </p:spPr>
      </p:pic>
      <p:pic>
        <p:nvPicPr>
          <p:cNvPr id="7" name="Рисунок 6" descr="https://debcsagil.ucoz.ru/_nw/4/342187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571876"/>
            <a:ext cx="396683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000100" y="5214951"/>
            <a:ext cx="763284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/>
              <a:t>Ответ: </a:t>
            </a:r>
            <a:r>
              <a:rPr lang="ru-RU" sz="2400" b="1" dirty="0" smtClean="0"/>
              <a:t>Медленно, Замолчать, Пожелать удачи, Запомнить, Очень давно, Ничего не делал, Очень стыдно, Сильный испуг, Нет музыкального слуха.</a:t>
            </a:r>
            <a:endParaRPr lang="ru-RU" sz="2400" dirty="0" smtClean="0"/>
          </a:p>
          <a:p>
            <a:endParaRPr lang="ru-RU" sz="2800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928794" y="428605"/>
            <a:ext cx="678661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/>
              <a:t>Вопрос №2:</a:t>
            </a:r>
            <a:r>
              <a:rPr lang="ru-RU" sz="4000" b="1" dirty="0" smtClean="0"/>
              <a:t> </a:t>
            </a:r>
            <a:r>
              <a:rPr lang="ru-RU" sz="2400" b="1" dirty="0" smtClean="0"/>
              <a:t>Раскройте смысл выражений, которые называются крылатыми?</a:t>
            </a:r>
            <a:endParaRPr lang="ru-RU" sz="2400" dirty="0" smtClean="0"/>
          </a:p>
          <a:p>
            <a:r>
              <a:rPr lang="ru-RU" sz="2400" dirty="0" smtClean="0"/>
              <a:t>1. В час по чайной ложке. </a:t>
            </a:r>
          </a:p>
          <a:p>
            <a:r>
              <a:rPr lang="ru-RU" sz="2400" dirty="0" smtClean="0"/>
              <a:t>2. Прикусить язык. </a:t>
            </a:r>
          </a:p>
          <a:p>
            <a:r>
              <a:rPr lang="ru-RU" sz="2400" dirty="0" smtClean="0"/>
              <a:t>3. Ни пуха, ни пера. </a:t>
            </a:r>
          </a:p>
          <a:p>
            <a:r>
              <a:rPr lang="ru-RU" sz="2400" dirty="0" smtClean="0"/>
              <a:t>4. Зарубить на носу. </a:t>
            </a:r>
          </a:p>
          <a:p>
            <a:r>
              <a:rPr lang="ru-RU" sz="2400" dirty="0" smtClean="0"/>
              <a:t>5. При царе Горохе. </a:t>
            </a:r>
          </a:p>
          <a:p>
            <a:r>
              <a:rPr lang="ru-RU" sz="2400" dirty="0" smtClean="0"/>
              <a:t>6. Палец о палец не ударил. </a:t>
            </a:r>
          </a:p>
          <a:p>
            <a:r>
              <a:rPr lang="ru-RU" sz="2400" dirty="0" smtClean="0"/>
              <a:t>7. Сквозь землю провалиться. </a:t>
            </a:r>
          </a:p>
          <a:p>
            <a:r>
              <a:rPr lang="ru-RU" sz="2400" dirty="0" smtClean="0"/>
              <a:t>8. Мороз по коже пробежал. </a:t>
            </a:r>
          </a:p>
          <a:p>
            <a:r>
              <a:rPr lang="ru-RU" sz="2400" dirty="0" smtClean="0"/>
              <a:t>9. Медведь на ухо наступил. </a:t>
            </a:r>
          </a:p>
          <a:p>
            <a:endParaRPr lang="ru-RU" sz="2400" b="1" dirty="0"/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2396" y="3286124"/>
            <a:ext cx="1370432" cy="252055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714348" y="4786322"/>
            <a:ext cx="76438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/>
              <a:t>Ответ: Согнуть </a:t>
            </a:r>
            <a:r>
              <a:rPr lang="ru-RU" sz="4000" b="1" dirty="0" smtClean="0"/>
              <a:t>палец</a:t>
            </a:r>
            <a:endParaRPr lang="ru-RU" sz="4000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000232" y="357166"/>
            <a:ext cx="667622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/>
              <a:t>Вопрос №3:</a:t>
            </a:r>
            <a:r>
              <a:rPr lang="ru-RU" sz="3200" dirty="0" smtClean="0"/>
              <a:t> Какое из перечисленных словосочетаний не имеет переносного смысла? </a:t>
            </a:r>
          </a:p>
          <a:p>
            <a:endParaRPr lang="ru-RU" sz="3200" dirty="0" smtClean="0"/>
          </a:p>
          <a:p>
            <a:pPr lvl="0"/>
            <a:r>
              <a:rPr lang="ru-RU" sz="3200" dirty="0" smtClean="0"/>
              <a:t>Обвести вокруг пальца.</a:t>
            </a:r>
          </a:p>
          <a:p>
            <a:pPr lvl="0"/>
            <a:r>
              <a:rPr lang="ru-RU" sz="3200" dirty="0" smtClean="0"/>
              <a:t>Смотреть сквозь пальцы.</a:t>
            </a:r>
          </a:p>
          <a:p>
            <a:pPr lvl="0"/>
            <a:r>
              <a:rPr lang="ru-RU" sz="3200" dirty="0" smtClean="0"/>
              <a:t>Согнуть палец.</a:t>
            </a:r>
          </a:p>
          <a:p>
            <a:pPr lvl="0"/>
            <a:r>
              <a:rPr lang="ru-RU" sz="3200" dirty="0" smtClean="0"/>
              <a:t>Пальцами не пошевельнуть.</a:t>
            </a:r>
          </a:p>
          <a:p>
            <a:r>
              <a:rPr lang="ru-RU" sz="3200" dirty="0" smtClean="0"/>
              <a:t> </a:t>
            </a:r>
          </a:p>
          <a:p>
            <a:endParaRPr lang="ru-RU" sz="3200" dirty="0"/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86710" y="2857496"/>
            <a:ext cx="1228933" cy="226030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785786" y="5786454"/>
            <a:ext cx="74185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/>
            <a:r>
              <a:rPr lang="ru-RU" sz="3200" b="1" dirty="0" smtClean="0"/>
              <a:t>          Ответ: Уши. Каша.      </a:t>
            </a:r>
            <a:r>
              <a:rPr lang="ru-RU" sz="2400" b="1" dirty="0" smtClean="0"/>
              <a:t>  </a:t>
            </a:r>
            <a:endParaRPr lang="ru-RU" sz="4000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643042" y="500042"/>
            <a:ext cx="7215238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/>
              <a:t>     Вопрос </a:t>
            </a:r>
            <a:r>
              <a:rPr lang="ru-RU" sz="3200" b="1" dirty="0" smtClean="0"/>
              <a:t>№4: Отгадайте </a:t>
            </a:r>
            <a:r>
              <a:rPr lang="ru-RU" sz="3200" b="1" dirty="0" smtClean="0"/>
              <a:t>     фразеологические </a:t>
            </a:r>
            <a:r>
              <a:rPr lang="ru-RU" sz="3200" b="1" dirty="0" smtClean="0"/>
              <a:t>загадки.</a:t>
            </a:r>
            <a:endParaRPr lang="ru-RU" sz="3200" dirty="0" smtClean="0"/>
          </a:p>
          <a:p>
            <a:r>
              <a:rPr lang="ru-RU" sz="2800" dirty="0" smtClean="0"/>
              <a:t>1. Не цветы, а вянут.</a:t>
            </a:r>
          </a:p>
          <a:p>
            <a:r>
              <a:rPr lang="ru-RU" sz="2800" dirty="0" smtClean="0"/>
              <a:t>Не ладоши, а ими хлопают, если что-то не понимают.</a:t>
            </a:r>
          </a:p>
          <a:p>
            <a:r>
              <a:rPr lang="ru-RU" sz="2800" dirty="0" smtClean="0"/>
              <a:t>Не белье, а их развешивают чрезмерно доверчивые и любопытные. </a:t>
            </a:r>
          </a:p>
          <a:p>
            <a:r>
              <a:rPr lang="ru-RU" sz="2800" dirty="0" smtClean="0"/>
              <a:t>2. Её заваривают, затевая какое-нибудь неприятное, хлопотливое дело, а потом расхлебывают, распутывая это дело.</a:t>
            </a:r>
          </a:p>
          <a:p>
            <a:r>
              <a:rPr lang="ru-RU" sz="2800" dirty="0" smtClean="0"/>
              <a:t>Её «просит» рваная обувь.</a:t>
            </a:r>
          </a:p>
          <a:p>
            <a:r>
              <a:rPr lang="ru-RU" sz="2800" dirty="0" smtClean="0"/>
              <a:t>Она в голове у путаников. 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3200" dirty="0"/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93224" y="3000372"/>
            <a:ext cx="1320593" cy="242889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928662" y="5715016"/>
            <a:ext cx="76328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/>
              <a:t>        Ответ: </a:t>
            </a:r>
            <a:r>
              <a:rPr lang="ru-RU" sz="3600" b="1" dirty="0" smtClean="0"/>
              <a:t>Шарманка, Задача.</a:t>
            </a:r>
            <a:endParaRPr lang="ru-RU" sz="3600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928794" y="428604"/>
            <a:ext cx="6858048" cy="766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/>
              <a:t>Вопрос №5:</a:t>
            </a:r>
            <a:r>
              <a:rPr lang="ru-RU" sz="3200" dirty="0" smtClean="0"/>
              <a:t> </a:t>
            </a:r>
            <a:r>
              <a:rPr lang="ru-RU" sz="3200" b="1" dirty="0" smtClean="0"/>
              <a:t>Отгадайте шарады. </a:t>
            </a:r>
          </a:p>
          <a:p>
            <a:r>
              <a:rPr lang="ru-RU" sz="2400" dirty="0" smtClean="0"/>
              <a:t>Первое – форма арбуза. Все догадаться уже вы смогли? </a:t>
            </a:r>
          </a:p>
          <a:p>
            <a:r>
              <a:rPr lang="ru-RU" sz="2400" dirty="0" smtClean="0"/>
              <a:t>А из второго вкусную кашу варит на завтрак мамочка вам.</a:t>
            </a:r>
          </a:p>
          <a:p>
            <a:r>
              <a:rPr lang="ru-RU" sz="2400" dirty="0" smtClean="0"/>
              <a:t>Целое музыку будет дарить.</a:t>
            </a:r>
          </a:p>
          <a:p>
            <a:r>
              <a:rPr lang="ru-RU" sz="2400" dirty="0" smtClean="0"/>
              <a:t>Если за ручку тихонько крутить</a:t>
            </a:r>
            <a:r>
              <a:rPr lang="ru-RU" sz="3200" dirty="0" smtClean="0"/>
              <a:t>? </a:t>
            </a:r>
          </a:p>
          <a:p>
            <a:endParaRPr lang="ru-RU" sz="3200" dirty="0" smtClean="0"/>
          </a:p>
          <a:p>
            <a:r>
              <a:rPr lang="ru-RU" sz="2400" dirty="0" smtClean="0"/>
              <a:t>Первое – предлог,</a:t>
            </a:r>
            <a:br>
              <a:rPr lang="ru-RU" sz="2400" dirty="0" smtClean="0"/>
            </a:br>
            <a:r>
              <a:rPr lang="ru-RU" sz="2400" dirty="0" smtClean="0"/>
              <a:t>Второе – летний дом.</a:t>
            </a:r>
            <a:br>
              <a:rPr lang="ru-RU" sz="2400" dirty="0" smtClean="0"/>
            </a:br>
            <a:r>
              <a:rPr lang="ru-RU" sz="2400" dirty="0" smtClean="0"/>
              <a:t>А целое порой</a:t>
            </a:r>
            <a:br>
              <a:rPr lang="ru-RU" sz="2400" dirty="0" smtClean="0"/>
            </a:br>
            <a:r>
              <a:rPr lang="ru-RU" sz="2400" dirty="0" smtClean="0"/>
              <a:t>Решается с трудом.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2000" dirty="0" smtClean="0"/>
          </a:p>
          <a:p>
            <a:endParaRPr lang="ru-RU" sz="3200" dirty="0" smtClean="0"/>
          </a:p>
          <a:p>
            <a:endParaRPr lang="ru-RU" sz="3200" b="1" dirty="0" smtClean="0"/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8082" y="2571744"/>
            <a:ext cx="1423138" cy="26174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1142976" y="1071546"/>
            <a:ext cx="771530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Вопросы второго тура</a:t>
            </a:r>
            <a:endParaRPr kumimoji="0" lang="ru-RU" sz="5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«Царица</a:t>
            </a:r>
            <a:r>
              <a:rPr kumimoji="0" lang="ru-RU" sz="54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всех земных наук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5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математическая грамотность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42910" y="4857760"/>
            <a:ext cx="803525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/>
              <a:t>        Ответ: 17 час. 10 мин.</a:t>
            </a:r>
          </a:p>
          <a:p>
            <a:endParaRPr lang="ru-RU" sz="4400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928794" y="571480"/>
            <a:ext cx="6675654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 smtClean="0"/>
              <a:t> </a:t>
            </a:r>
            <a:r>
              <a:rPr lang="ru-RU" sz="3600" b="1" dirty="0" smtClean="0"/>
              <a:t>Вопрос №1:</a:t>
            </a:r>
          </a:p>
          <a:p>
            <a:r>
              <a:rPr lang="ru-RU" sz="3200" dirty="0" smtClean="0"/>
              <a:t>На выполнение домашнего задания Сережа тратит 100 минут. В какое время он закончит выполнение домашней работы, если приступит в 15ч.30 мин?</a:t>
            </a:r>
          </a:p>
          <a:p>
            <a:endParaRPr lang="ru-RU" sz="3600" dirty="0"/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6715140" y="2786058"/>
            <a:ext cx="1656184" cy="30461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</TotalTime>
  <Words>1496</Words>
  <Application>Microsoft Office PowerPoint</Application>
  <PresentationFormat>Экран (4:3)</PresentationFormat>
  <Paragraphs>225</Paragraphs>
  <Slides>33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Вопрос №5:  У Сергея на счету было 600 рублей. Он потратил в столовой 120 рублей. На телефон пришло СМС -сообщение: «Отправь на номер 8919999-9999 в течение 10 минут 250 руб. и эта сумма тебе вернётся удвоенной». СМС - сообщение оказалось мошенничеством. Сколько на счету у Сергея останется денег, если он отправил указанную в СМС сумму? Сколько, если не отправил? 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355</cp:revision>
  <dcterms:created xsi:type="dcterms:W3CDTF">2014-01-06T16:00:12Z</dcterms:created>
  <dcterms:modified xsi:type="dcterms:W3CDTF">2022-10-26T08:08:21Z</dcterms:modified>
</cp:coreProperties>
</file>